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</p:sldIdLst>
  <p:sldSz cy="10440000" cx="7560000"/>
  <p:notesSz cx="6858000" cy="9144000"/>
  <p:embeddedFontLst>
    <p:embeddedFont>
      <p:font typeface="Inter SemiBold"/>
      <p:regular r:id="rId8"/>
      <p:bold r:id="rId9"/>
      <p:italic r:id="rId10"/>
      <p:boldItalic r:id="rId11"/>
    </p:embeddedFont>
    <p:embeddedFont>
      <p:font typeface="Inter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8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8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InterSemiBold-boldItalic.fntdata"/><Relationship Id="rId10" Type="http://schemas.openxmlformats.org/officeDocument/2006/relationships/font" Target="fonts/InterSemiBold-italic.fntdata"/><Relationship Id="rId13" Type="http://schemas.openxmlformats.org/officeDocument/2006/relationships/font" Target="fonts/Inter-bold.fntdata"/><Relationship Id="rId12" Type="http://schemas.openxmlformats.org/officeDocument/2006/relationships/font" Target="fonts/Int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InterSemiBold-bold.fntdata"/><Relationship Id="rId15" Type="http://schemas.openxmlformats.org/officeDocument/2006/relationships/font" Target="fonts/Inter-boldItalic.fntdata"/><Relationship Id="rId14" Type="http://schemas.openxmlformats.org/officeDocument/2006/relationships/font" Target="fonts/Inter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Inter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d41de425b0_2_2:notes"/>
          <p:cNvSpPr/>
          <p:nvPr>
            <p:ph idx="2" type="sldImg"/>
          </p:nvPr>
        </p:nvSpPr>
        <p:spPr>
          <a:xfrm>
            <a:off x="398455" y="1382106"/>
            <a:ext cx="3603008" cy="3731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g3d41de425b0_2_2:notes"/>
          <p:cNvSpPr txBox="1"/>
          <p:nvPr>
            <p:ph idx="1" type="body"/>
          </p:nvPr>
        </p:nvSpPr>
        <p:spPr>
          <a:xfrm>
            <a:off x="439992" y="5321110"/>
            <a:ext cx="3519935" cy="4353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3d41de425b0_2_2:notes"/>
          <p:cNvSpPr txBox="1"/>
          <p:nvPr>
            <p:ph idx="12" type="sldNum"/>
          </p:nvPr>
        </p:nvSpPr>
        <p:spPr>
          <a:xfrm>
            <a:off x="2492269" y="10502089"/>
            <a:ext cx="1906632" cy="554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398217"/>
            <a:ext cx="7044600" cy="26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469689"/>
            <a:ext cx="3172200" cy="75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586994"/>
            <a:ext cx="4959600" cy="122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7F4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/>
          <p:nvPr/>
        </p:nvSpPr>
        <p:spPr>
          <a:xfrm>
            <a:off x="383548" y="78074"/>
            <a:ext cx="36567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1" i="0" lang="fr" sz="2000" u="none" cap="none" strike="noStrik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GTM Canvas </a:t>
            </a:r>
            <a:r>
              <a:rPr i="1" lang="fr" sz="1000" u="none" cap="none" strike="noStrike">
                <a:solidFill>
                  <a:srgbClr val="B7B7B7"/>
                </a:solidFill>
                <a:latin typeface="Inter"/>
                <a:ea typeface="Inter"/>
                <a:cs typeface="Inter"/>
                <a:sym typeface="Inter"/>
              </a:rPr>
              <a:t>- </a:t>
            </a:r>
            <a:r>
              <a:rPr i="1" lang="fr" sz="1000">
                <a:solidFill>
                  <a:srgbClr val="B7B7B7"/>
                </a:solidFill>
                <a:latin typeface="Inter"/>
                <a:ea typeface="Inter"/>
                <a:cs typeface="Inter"/>
                <a:sym typeface="Inter"/>
              </a:rPr>
              <a:t>À</a:t>
            </a:r>
            <a:r>
              <a:rPr i="1" lang="fr" sz="1000" u="none" cap="none" strike="noStrike">
                <a:solidFill>
                  <a:srgbClr val="B7B7B7"/>
                </a:solidFill>
                <a:latin typeface="Inter"/>
                <a:ea typeface="Inter"/>
                <a:cs typeface="Inter"/>
                <a:sym typeface="Inter"/>
              </a:rPr>
              <a:t> compléter</a:t>
            </a:r>
            <a:endParaRPr i="1" sz="1000" u="none" cap="none" strike="noStrike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8" name="Google Shape;58;p15"/>
          <p:cNvSpPr/>
          <p:nvPr/>
        </p:nvSpPr>
        <p:spPr>
          <a:xfrm>
            <a:off x="164547" y="759111"/>
            <a:ext cx="7230919" cy="196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B68"/>
              </a:buClr>
              <a:buSzPts val="600"/>
              <a:buFont typeface="Calibri"/>
              <a:buNone/>
            </a:pPr>
            <a:r>
              <a:rPr b="1" i="0" lang="fr" sz="800" u="none" cap="none" strike="noStrike">
                <a:solidFill>
                  <a:srgbClr val="6B6B68"/>
                </a:solidFill>
                <a:latin typeface="Inter"/>
                <a:ea typeface="Inter"/>
                <a:cs typeface="Inter"/>
                <a:sym typeface="Inter"/>
              </a:rPr>
              <a:t>MARCHÉ &amp; CIBLE</a:t>
            </a:r>
            <a:endParaRPr i="0" sz="8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9" name="Google Shape;59;p15"/>
          <p:cNvSpPr/>
          <p:nvPr/>
        </p:nvSpPr>
        <p:spPr>
          <a:xfrm>
            <a:off x="164547" y="995775"/>
            <a:ext cx="2355457" cy="1920105"/>
          </a:xfrm>
          <a:prstGeom prst="rect">
            <a:avLst/>
          </a:prstGeom>
          <a:solidFill>
            <a:srgbClr val="E6F1FB"/>
          </a:solidFill>
          <a:ln cap="flat" cmpd="sng" w="12700">
            <a:solidFill>
              <a:srgbClr val="185FA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l" dir="8100000" dist="12700">
              <a:srgbClr val="000000">
                <a:alpha val="5882"/>
              </a:srgbClr>
            </a:outerShdw>
          </a:effectLst>
        </p:spPr>
        <p:txBody>
          <a:bodyPr anchorCtr="0" anchor="ctr" bIns="90700" lIns="90700" spcFirstLastPara="1" rIns="90700" wrap="square" tIns="90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5"/>
          <p:cNvSpPr/>
          <p:nvPr/>
        </p:nvSpPr>
        <p:spPr>
          <a:xfrm>
            <a:off x="255962" y="1085082"/>
            <a:ext cx="1096979" cy="142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85FA5"/>
              </a:buClr>
              <a:buSzPts val="700"/>
              <a:buFont typeface="Calibri"/>
              <a:buNone/>
            </a:pPr>
            <a:r>
              <a:rPr b="1" i="0" lang="fr" sz="700" u="none" cap="none" strike="noStrike">
                <a:solidFill>
                  <a:srgbClr val="185FA5"/>
                </a:solidFill>
                <a:latin typeface="Inter"/>
                <a:ea typeface="Inter"/>
                <a:cs typeface="Inter"/>
                <a:sym typeface="Inter"/>
              </a:rPr>
              <a:t>01 — Marché</a:t>
            </a:r>
            <a:endParaRPr i="0" sz="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61;p15"/>
          <p:cNvSpPr/>
          <p:nvPr/>
        </p:nvSpPr>
        <p:spPr>
          <a:xfrm>
            <a:off x="255962" y="1227974"/>
            <a:ext cx="2172628" cy="196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C447C"/>
              </a:buClr>
              <a:buSzPts val="900"/>
              <a:buFont typeface="Calibri"/>
              <a:buNone/>
            </a:pPr>
            <a:r>
              <a:rPr b="1" i="0" lang="fr" sz="900" u="none" cap="none" strike="noStrike">
                <a:solidFill>
                  <a:srgbClr val="0C447C"/>
                </a:solidFill>
                <a:latin typeface="Inter"/>
                <a:ea typeface="Inter"/>
                <a:cs typeface="Inter"/>
                <a:sym typeface="Inter"/>
              </a:rPr>
              <a:t>Analyse de marché</a:t>
            </a:r>
            <a:endParaRPr i="0" sz="9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2" name="Google Shape;62;p15"/>
          <p:cNvSpPr/>
          <p:nvPr/>
        </p:nvSpPr>
        <p:spPr>
          <a:xfrm>
            <a:off x="255962" y="1460173"/>
            <a:ext cx="2172628" cy="1187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185FA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T</a:t>
            </a:r>
            <a:r>
              <a:rPr i="0" lang="fr" sz="700" u="none" cap="none" strike="noStrike">
                <a:solidFill>
                  <a:srgbClr val="185FA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aille du marché (TAM / SAM / SOM)</a:t>
            </a:r>
            <a:r>
              <a:rPr i="0" lang="fr" sz="700" u="none" cap="none" strike="noStrike">
                <a:solidFill>
                  <a:srgbClr val="185FA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fr" sz="700">
                <a:solidFill>
                  <a:srgbClr val="185FA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i="0" sz="700" u="none" cap="none" strike="noStrike">
              <a:solidFill>
                <a:srgbClr val="185FA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185FA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185FA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700" u="none" cap="none" strike="noStrike">
                <a:solidFill>
                  <a:srgbClr val="185FA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Quelles dynamiques créent une opportunité</a:t>
            </a:r>
            <a:r>
              <a:rPr i="0" lang="fr" sz="700" u="none" cap="none" strike="noStrike">
                <a:solidFill>
                  <a:srgbClr val="185FA5"/>
                </a:solidFill>
                <a:latin typeface="Inter"/>
                <a:ea typeface="Inter"/>
                <a:cs typeface="Inter"/>
                <a:sym typeface="Inter"/>
              </a:rPr>
              <a:t> ?</a:t>
            </a:r>
            <a:endParaRPr i="0" sz="700" u="none" cap="none" strike="noStrike">
              <a:solidFill>
                <a:srgbClr val="185FA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185FA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185FA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185FA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</a:t>
            </a:r>
            <a:r>
              <a:rPr i="0" lang="fr" sz="700" u="none" cap="none" strike="noStrike">
                <a:solidFill>
                  <a:srgbClr val="185FA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oncurrents directs et indirects</a:t>
            </a:r>
            <a:r>
              <a:rPr i="0" lang="fr" sz="700" u="none" cap="none" strike="noStrike">
                <a:solidFill>
                  <a:srgbClr val="185FA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fr" sz="700">
                <a:solidFill>
                  <a:srgbClr val="185FA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i="0" sz="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3" name="Google Shape;63;p15"/>
          <p:cNvSpPr/>
          <p:nvPr/>
        </p:nvSpPr>
        <p:spPr>
          <a:xfrm>
            <a:off x="255962" y="2665820"/>
            <a:ext cx="502782" cy="160753"/>
          </a:xfrm>
          <a:prstGeom prst="rect">
            <a:avLst/>
          </a:prstGeom>
          <a:solidFill>
            <a:srgbClr val="E6F1FB"/>
          </a:solidFill>
          <a:ln cap="flat" cmpd="sng" w="12700">
            <a:solidFill>
              <a:srgbClr val="185F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0700" lIns="90700" spcFirstLastPara="1" rIns="90700" wrap="square" tIns="90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248356" y="2665825"/>
            <a:ext cx="502800" cy="1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C447C"/>
              </a:buClr>
              <a:buSzPts val="600"/>
              <a:buFont typeface="Calibri"/>
              <a:buNone/>
            </a:pPr>
            <a:r>
              <a:rPr b="1" lang="fr" sz="600">
                <a:solidFill>
                  <a:srgbClr val="0C447C"/>
                </a:solidFill>
                <a:latin typeface="Inter"/>
                <a:ea typeface="Inter"/>
                <a:cs typeface="Inter"/>
                <a:sym typeface="Inter"/>
              </a:rPr>
              <a:t>Chapitre 2</a:t>
            </a:r>
            <a:endParaRPr i="0" sz="6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2602278" y="995775"/>
            <a:ext cx="2355457" cy="1920105"/>
          </a:xfrm>
          <a:prstGeom prst="rect">
            <a:avLst/>
          </a:prstGeom>
          <a:solidFill>
            <a:srgbClr val="E6F1FB"/>
          </a:solidFill>
          <a:ln cap="flat" cmpd="sng" w="12700">
            <a:solidFill>
              <a:srgbClr val="185FA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l" dir="8100000" dist="12700">
              <a:srgbClr val="000000">
                <a:alpha val="5882"/>
              </a:srgbClr>
            </a:outerShdw>
          </a:effectLst>
        </p:spPr>
        <p:txBody>
          <a:bodyPr anchorCtr="0" anchor="ctr" bIns="90700" lIns="90700" spcFirstLastPara="1" rIns="90700" wrap="square" tIns="90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/>
          <p:nvPr/>
        </p:nvSpPr>
        <p:spPr>
          <a:xfrm>
            <a:off x="2693693" y="1085082"/>
            <a:ext cx="1096979" cy="142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85FA5"/>
              </a:buClr>
              <a:buSzPts val="700"/>
              <a:buFont typeface="Calibri"/>
              <a:buNone/>
            </a:pPr>
            <a:r>
              <a:rPr b="1" i="0" lang="fr" sz="700" u="none" cap="none" strike="noStrike">
                <a:solidFill>
                  <a:srgbClr val="185FA5"/>
                </a:solidFill>
                <a:latin typeface="Inter"/>
                <a:ea typeface="Inter"/>
                <a:cs typeface="Inter"/>
                <a:sym typeface="Inter"/>
              </a:rPr>
              <a:t>02 — Cible</a:t>
            </a:r>
            <a:endParaRPr i="0" sz="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2693693" y="1227974"/>
            <a:ext cx="2172628" cy="196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C447C"/>
              </a:buClr>
              <a:buSzPts val="900"/>
              <a:buFont typeface="Calibri"/>
              <a:buNone/>
            </a:pPr>
            <a:r>
              <a:rPr b="1" i="0" lang="fr" sz="900" u="none" cap="none" strike="noStrike">
                <a:solidFill>
                  <a:srgbClr val="0C447C"/>
                </a:solidFill>
                <a:latin typeface="Inter"/>
                <a:ea typeface="Inter"/>
                <a:cs typeface="Inter"/>
                <a:sym typeface="Inter"/>
              </a:rPr>
              <a:t>Ideal Customer Profile</a:t>
            </a:r>
            <a:endParaRPr i="0" sz="9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2693693" y="1460173"/>
            <a:ext cx="2172628" cy="1187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185FA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</a:t>
            </a:r>
            <a:r>
              <a:rPr i="0" lang="fr" sz="700" u="none" cap="none" strike="noStrike">
                <a:solidFill>
                  <a:srgbClr val="185FA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egment à cibler en priorité au lancement </a:t>
            </a:r>
            <a:r>
              <a:rPr lang="fr" sz="700">
                <a:solidFill>
                  <a:srgbClr val="185FA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i="0" sz="700" u="none" cap="none" strike="noStrike">
              <a:solidFill>
                <a:srgbClr val="185FA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185FA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185FA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700" u="none" cap="none" strike="noStrike">
                <a:solidFill>
                  <a:srgbClr val="185FA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Qui exclure explicitement</a:t>
            </a:r>
            <a:r>
              <a:rPr i="0" lang="fr" sz="700" u="none" cap="none" strike="noStrike">
                <a:solidFill>
                  <a:srgbClr val="185FA5"/>
                </a:solidFill>
                <a:latin typeface="Inter"/>
                <a:ea typeface="Inter"/>
                <a:cs typeface="Inter"/>
                <a:sym typeface="Inter"/>
              </a:rPr>
              <a:t> ?</a:t>
            </a:r>
            <a:endParaRPr i="0" sz="700" u="none" cap="none" strike="noStrike">
              <a:solidFill>
                <a:srgbClr val="185FA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185FA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185FA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700" u="none" cap="none" strike="noStrike">
                <a:solidFill>
                  <a:srgbClr val="185FA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Buyer persona vs user persona</a:t>
            </a:r>
            <a:r>
              <a:rPr i="0" lang="fr" sz="700" u="none" cap="none" strike="noStrike">
                <a:solidFill>
                  <a:srgbClr val="185FA5"/>
                </a:solidFill>
                <a:latin typeface="Inter"/>
                <a:ea typeface="Inter"/>
                <a:cs typeface="Inter"/>
                <a:sym typeface="Inter"/>
              </a:rPr>
              <a:t> ?</a:t>
            </a:r>
            <a:endParaRPr i="0" sz="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2693693" y="2665820"/>
            <a:ext cx="502800" cy="160800"/>
          </a:xfrm>
          <a:prstGeom prst="rect">
            <a:avLst/>
          </a:prstGeom>
          <a:solidFill>
            <a:srgbClr val="E6F1FB"/>
          </a:solidFill>
          <a:ln cap="flat" cmpd="sng" w="12700">
            <a:solidFill>
              <a:srgbClr val="185F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0700" lIns="90700" spcFirstLastPara="1" rIns="90700" wrap="square" tIns="90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2693693" y="2665820"/>
            <a:ext cx="502800" cy="1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C447C"/>
              </a:buClr>
              <a:buSzPts val="600"/>
              <a:buFont typeface="Calibri"/>
              <a:buNone/>
            </a:pPr>
            <a:r>
              <a:rPr b="1" lang="fr" sz="600">
                <a:solidFill>
                  <a:srgbClr val="0C447C"/>
                </a:solidFill>
                <a:latin typeface="Inter"/>
                <a:ea typeface="Inter"/>
                <a:cs typeface="Inter"/>
                <a:sym typeface="Inter"/>
              </a:rPr>
              <a:t>Chapitre 2</a:t>
            </a:r>
            <a:endParaRPr b="1" sz="600">
              <a:solidFill>
                <a:srgbClr val="0C447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5040009" y="995775"/>
            <a:ext cx="2355457" cy="1920105"/>
          </a:xfrm>
          <a:prstGeom prst="rect">
            <a:avLst/>
          </a:prstGeom>
          <a:solidFill>
            <a:srgbClr val="E6F1FB"/>
          </a:solidFill>
          <a:ln cap="flat" cmpd="sng" w="12700">
            <a:solidFill>
              <a:srgbClr val="185FA5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l" dir="8100000" dist="12700">
              <a:srgbClr val="000000">
                <a:alpha val="5882"/>
              </a:srgbClr>
            </a:outerShdw>
          </a:effectLst>
        </p:spPr>
        <p:txBody>
          <a:bodyPr anchorCtr="0" anchor="ctr" bIns="90700" lIns="90700" spcFirstLastPara="1" rIns="90700" wrap="square" tIns="90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5131424" y="1085082"/>
            <a:ext cx="1096979" cy="142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85FA5"/>
              </a:buClr>
              <a:buSzPts val="700"/>
              <a:buFont typeface="Calibri"/>
              <a:buNone/>
            </a:pPr>
            <a:r>
              <a:rPr b="1" i="0" lang="fr" sz="700" u="none" cap="none" strike="noStrike">
                <a:solidFill>
                  <a:srgbClr val="185FA5"/>
                </a:solidFill>
                <a:latin typeface="Inter"/>
                <a:ea typeface="Inter"/>
                <a:cs typeface="Inter"/>
                <a:sym typeface="Inter"/>
              </a:rPr>
              <a:t>03 — Besoins</a:t>
            </a:r>
            <a:endParaRPr i="0" sz="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5131424" y="1227974"/>
            <a:ext cx="2172628" cy="196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C447C"/>
              </a:buClr>
              <a:buSzPts val="900"/>
              <a:buFont typeface="Calibri"/>
              <a:buNone/>
            </a:pPr>
            <a:r>
              <a:rPr b="1" i="0" lang="fr" sz="900" u="none" cap="none" strike="noStrike">
                <a:solidFill>
                  <a:srgbClr val="0C447C"/>
                </a:solidFill>
                <a:latin typeface="Inter"/>
                <a:ea typeface="Inter"/>
                <a:cs typeface="Inter"/>
                <a:sym typeface="Inter"/>
              </a:rPr>
              <a:t>Besoins &amp; déclencheurs</a:t>
            </a:r>
            <a:endParaRPr i="0" sz="9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5131424" y="1460173"/>
            <a:ext cx="2172628" cy="1187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185FA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</a:t>
            </a:r>
            <a:r>
              <a:rPr i="0" lang="fr" sz="700" u="none" cap="none" strike="noStrike">
                <a:solidFill>
                  <a:srgbClr val="185FA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ain points prioritaires</a:t>
            </a:r>
            <a:r>
              <a:rPr i="0" lang="fr" sz="700" u="none" cap="none" strike="noStrike">
                <a:solidFill>
                  <a:srgbClr val="185FA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fr" sz="700">
                <a:solidFill>
                  <a:srgbClr val="185FA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i="0" sz="700" u="none" cap="none" strike="noStrike">
              <a:solidFill>
                <a:srgbClr val="185FA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185FA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185FA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185FA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</a:t>
            </a:r>
            <a:r>
              <a:rPr i="0" lang="fr" sz="700" u="none" cap="none" strike="noStrike">
                <a:solidFill>
                  <a:srgbClr val="185FA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éclenchent l'achat </a:t>
            </a:r>
            <a:r>
              <a:rPr lang="fr" sz="700">
                <a:solidFill>
                  <a:srgbClr val="185FA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:</a:t>
            </a:r>
            <a:endParaRPr i="0" sz="700" u="none" cap="none" strike="noStrike">
              <a:solidFill>
                <a:srgbClr val="185FA5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185FA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185FA5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185FA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F</a:t>
            </a:r>
            <a:r>
              <a:rPr i="0" lang="fr" sz="700" u="none" cap="none" strike="noStrike">
                <a:solidFill>
                  <a:srgbClr val="185FA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reins et objections clés</a:t>
            </a:r>
            <a:r>
              <a:rPr i="0" lang="fr" sz="700" u="none" cap="none" strike="noStrike">
                <a:solidFill>
                  <a:srgbClr val="185FA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fr" sz="700">
                <a:solidFill>
                  <a:srgbClr val="185FA5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i="0" sz="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5131424" y="2665820"/>
            <a:ext cx="502800" cy="160800"/>
          </a:xfrm>
          <a:prstGeom prst="rect">
            <a:avLst/>
          </a:prstGeom>
          <a:solidFill>
            <a:srgbClr val="E6F1FB"/>
          </a:solidFill>
          <a:ln cap="flat" cmpd="sng" w="12700">
            <a:solidFill>
              <a:srgbClr val="185F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0700" lIns="90700" spcFirstLastPara="1" rIns="90700" wrap="square" tIns="90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5131424" y="2665820"/>
            <a:ext cx="502800" cy="1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C447C"/>
              </a:buClr>
              <a:buSzPts val="600"/>
              <a:buFont typeface="Calibri"/>
              <a:buNone/>
            </a:pPr>
            <a:r>
              <a:rPr b="1" lang="fr" sz="600">
                <a:solidFill>
                  <a:srgbClr val="0C447C"/>
                </a:solidFill>
                <a:latin typeface="Inter"/>
                <a:ea typeface="Inter"/>
                <a:cs typeface="Inter"/>
                <a:sym typeface="Inter"/>
              </a:rPr>
              <a:t>Chapitre 2</a:t>
            </a:r>
            <a:endParaRPr b="1" sz="600">
              <a:solidFill>
                <a:srgbClr val="0C447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164547" y="3029448"/>
            <a:ext cx="72309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B68"/>
              </a:buClr>
              <a:buSzPts val="600"/>
              <a:buFont typeface="Calibri"/>
              <a:buNone/>
            </a:pPr>
            <a:r>
              <a:rPr b="1" i="0" lang="fr" sz="800" u="none" cap="none" strike="noStrike">
                <a:solidFill>
                  <a:srgbClr val="6B6B68"/>
                </a:solidFill>
                <a:latin typeface="Inter"/>
                <a:ea typeface="Inter"/>
                <a:cs typeface="Inter"/>
                <a:sym typeface="Inter"/>
              </a:rPr>
              <a:t>POSITIONNEMENT &amp; MESSAGING</a:t>
            </a:r>
            <a:endParaRPr i="0" sz="8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164550" y="3282201"/>
            <a:ext cx="4793100" cy="2145300"/>
          </a:xfrm>
          <a:prstGeom prst="rect">
            <a:avLst/>
          </a:prstGeom>
          <a:solidFill>
            <a:srgbClr val="E1F5EE"/>
          </a:solidFill>
          <a:ln cap="flat" cmpd="sng" w="12700">
            <a:solidFill>
              <a:srgbClr val="0F6E56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l" dir="8100000" dist="12700">
              <a:srgbClr val="000000">
                <a:alpha val="5882"/>
              </a:srgbClr>
            </a:outerShdw>
          </a:effectLst>
        </p:spPr>
        <p:txBody>
          <a:bodyPr anchorCtr="0" anchor="ctr" bIns="90700" lIns="90700" spcFirstLastPara="1" rIns="90700" wrap="square" tIns="90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255962" y="3371495"/>
            <a:ext cx="10971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6E56"/>
              </a:buClr>
              <a:buSzPts val="700"/>
              <a:buFont typeface="Calibri"/>
              <a:buNone/>
            </a:pPr>
            <a:r>
              <a:rPr b="1" i="0" lang="fr" sz="700" u="none" cap="none" strike="noStrike">
                <a:solidFill>
                  <a:srgbClr val="0F6E56"/>
                </a:solidFill>
                <a:latin typeface="Inter"/>
                <a:ea typeface="Inter"/>
                <a:cs typeface="Inter"/>
                <a:sym typeface="Inter"/>
              </a:rPr>
              <a:t>04 — Positionnement</a:t>
            </a:r>
            <a:endParaRPr i="0" sz="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255962" y="3514386"/>
            <a:ext cx="46104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85041"/>
              </a:buClr>
              <a:buSzPts val="900"/>
              <a:buFont typeface="Calibri"/>
              <a:buNone/>
            </a:pPr>
            <a:r>
              <a:rPr b="1" i="0" lang="fr" sz="900" u="none" cap="none" strike="noStrike">
                <a:solidFill>
                  <a:srgbClr val="085041"/>
                </a:solidFill>
                <a:latin typeface="Inter"/>
                <a:ea typeface="Inter"/>
                <a:cs typeface="Inter"/>
                <a:sym typeface="Inter"/>
              </a:rPr>
              <a:t>Proposition de valeur &amp; différenciation</a:t>
            </a:r>
            <a:endParaRPr i="0" sz="9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255962" y="3746585"/>
            <a:ext cx="4610400" cy="1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700" u="none" cap="none" strike="noStrike">
                <a:solidFill>
                  <a:srgbClr val="0F6E5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Quelle place veut-on occuper dans l'esprit du client</a:t>
            </a:r>
            <a:r>
              <a:rPr i="0" lang="fr" sz="700" u="none" cap="none" strike="noStrike">
                <a:solidFill>
                  <a:srgbClr val="0F6E56"/>
                </a:solidFill>
                <a:latin typeface="Inter"/>
                <a:ea typeface="Inter"/>
                <a:cs typeface="Inter"/>
                <a:sym typeface="Inter"/>
              </a:rPr>
              <a:t> ?</a:t>
            </a:r>
            <a:endParaRPr i="0" sz="700" u="none" cap="none" strike="noStrike">
              <a:solidFill>
                <a:srgbClr val="0F6E5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F6E5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F6E5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0F6E5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</a:t>
            </a:r>
            <a:r>
              <a:rPr i="0" lang="fr" sz="700" u="none" cap="none" strike="noStrike">
                <a:solidFill>
                  <a:srgbClr val="0F6E5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essage principal </a:t>
            </a:r>
            <a:r>
              <a:rPr lang="fr" sz="700">
                <a:solidFill>
                  <a:srgbClr val="0F6E56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700">
              <a:solidFill>
                <a:srgbClr val="0F6E5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F6E5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F6E5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700" u="none" cap="none" strike="noStrike">
                <a:solidFill>
                  <a:srgbClr val="0F6E5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Les 3 preuves de valeur</a:t>
            </a:r>
            <a:r>
              <a:rPr i="0" lang="fr" sz="700" u="none" cap="none" strike="noStrike">
                <a:solidFill>
                  <a:srgbClr val="0F6E5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fr" sz="700">
                <a:solidFill>
                  <a:srgbClr val="0F6E56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i="0" sz="700" u="none" cap="none" strike="noStrike">
              <a:solidFill>
                <a:srgbClr val="0F6E5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F6E5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F6E5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700" u="none" cap="none" strike="noStrike">
                <a:solidFill>
                  <a:srgbClr val="0F6E5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En quoi est-on différent des alternatives (y compris l'inaction)</a:t>
            </a:r>
            <a:r>
              <a:rPr i="0" lang="fr" sz="700" u="none" cap="none" strike="noStrike">
                <a:solidFill>
                  <a:srgbClr val="0F6E56"/>
                </a:solidFill>
                <a:latin typeface="Inter"/>
                <a:ea typeface="Inter"/>
                <a:cs typeface="Inter"/>
                <a:sym typeface="Inter"/>
              </a:rPr>
              <a:t> ?</a:t>
            </a:r>
            <a:endParaRPr i="0" sz="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255962" y="5170839"/>
            <a:ext cx="502800" cy="160800"/>
          </a:xfrm>
          <a:prstGeom prst="rect">
            <a:avLst/>
          </a:prstGeom>
          <a:solidFill>
            <a:srgbClr val="E1F5EE"/>
          </a:solidFill>
          <a:ln cap="flat" cmpd="sng" w="12700">
            <a:solidFill>
              <a:srgbClr val="0F6E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0700" lIns="90700" spcFirstLastPara="1" rIns="90700" wrap="square" tIns="90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255962" y="5170839"/>
            <a:ext cx="502800" cy="1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85041"/>
              </a:buClr>
              <a:buSzPts val="600"/>
              <a:buFont typeface="Calibri"/>
              <a:buNone/>
            </a:pPr>
            <a:r>
              <a:rPr b="1" lang="fr" sz="600">
                <a:solidFill>
                  <a:srgbClr val="085041"/>
                </a:solidFill>
                <a:latin typeface="Inter"/>
                <a:ea typeface="Inter"/>
                <a:cs typeface="Inter"/>
                <a:sym typeface="Inter"/>
              </a:rPr>
              <a:t>Chapitre 3</a:t>
            </a:r>
            <a:endParaRPr i="0" sz="6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5040004" y="3282201"/>
            <a:ext cx="2355600" cy="2145300"/>
          </a:xfrm>
          <a:prstGeom prst="rect">
            <a:avLst/>
          </a:prstGeom>
          <a:solidFill>
            <a:srgbClr val="E1F5EE"/>
          </a:solidFill>
          <a:ln cap="flat" cmpd="sng" w="12700">
            <a:solidFill>
              <a:srgbClr val="0F6E56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l" dir="8100000" dist="12700">
              <a:srgbClr val="000000">
                <a:alpha val="5882"/>
              </a:srgbClr>
            </a:outerShdw>
          </a:effectLst>
        </p:spPr>
        <p:txBody>
          <a:bodyPr anchorCtr="0" anchor="ctr" bIns="90700" lIns="90700" spcFirstLastPara="1" rIns="90700" wrap="square" tIns="90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5131424" y="3371495"/>
            <a:ext cx="10971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6E56"/>
              </a:buClr>
              <a:buSzPts val="700"/>
              <a:buFont typeface="Calibri"/>
              <a:buNone/>
            </a:pPr>
            <a:r>
              <a:rPr b="1" i="0" lang="fr" sz="700" u="none" cap="none" strike="noStrike">
                <a:solidFill>
                  <a:srgbClr val="0F6E56"/>
                </a:solidFill>
                <a:latin typeface="Inter"/>
                <a:ea typeface="Inter"/>
                <a:cs typeface="Inter"/>
                <a:sym typeface="Inter"/>
              </a:rPr>
              <a:t>05 — Messaging</a:t>
            </a:r>
            <a:endParaRPr i="0" sz="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5131424" y="3514386"/>
            <a:ext cx="21726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85041"/>
              </a:buClr>
              <a:buSzPts val="900"/>
              <a:buFont typeface="Calibri"/>
              <a:buNone/>
            </a:pPr>
            <a:r>
              <a:rPr b="1" i="0" lang="fr" sz="900" u="none" cap="none" strike="noStrike">
                <a:solidFill>
                  <a:srgbClr val="085041"/>
                </a:solidFill>
                <a:latin typeface="Inter"/>
                <a:ea typeface="Inter"/>
                <a:cs typeface="Inter"/>
                <a:sym typeface="Inter"/>
              </a:rPr>
              <a:t>Messages clés</a:t>
            </a:r>
            <a:endParaRPr i="0" sz="9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5131424" y="3746585"/>
            <a:ext cx="2172600" cy="1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0F6E5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B</a:t>
            </a:r>
            <a:r>
              <a:rPr i="0" lang="fr" sz="700" u="none" cap="none" strike="noStrike">
                <a:solidFill>
                  <a:srgbClr val="0F6E5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énéfices mettre en avant </a:t>
            </a:r>
            <a:r>
              <a:rPr lang="fr" sz="700">
                <a:solidFill>
                  <a:srgbClr val="0F6E56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i="0" sz="700" u="none" cap="none" strike="noStrike">
              <a:solidFill>
                <a:srgbClr val="0F6E5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F6E5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F6E5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F6E5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0F6E5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</a:t>
            </a:r>
            <a:r>
              <a:rPr i="0" lang="fr" sz="700" u="none" cap="none" strike="noStrike">
                <a:solidFill>
                  <a:srgbClr val="0F6E5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essage pour le Produit </a:t>
            </a:r>
            <a:r>
              <a:rPr i="0" lang="fr" sz="700" u="none" cap="none" strike="noStrike">
                <a:solidFill>
                  <a:srgbClr val="0F6E56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i="0" sz="700" u="none" cap="none" strike="noStrike">
              <a:solidFill>
                <a:srgbClr val="0F6E5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F6E5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0F6E5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…le </a:t>
            </a:r>
            <a:r>
              <a:rPr i="0" lang="fr" sz="700" u="none" cap="none" strike="noStrike">
                <a:solidFill>
                  <a:srgbClr val="0F6E5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Marketing</a:t>
            </a:r>
            <a:r>
              <a:rPr i="0" lang="fr" sz="700" u="none" cap="none" strike="noStrike">
                <a:solidFill>
                  <a:srgbClr val="0F6E5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fr" sz="700">
                <a:solidFill>
                  <a:srgbClr val="0F6E56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700">
              <a:solidFill>
                <a:srgbClr val="0F6E5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F6E5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0F6E5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…les </a:t>
            </a:r>
            <a:r>
              <a:rPr i="0" lang="fr" sz="700" u="none" cap="none" strike="noStrike">
                <a:solidFill>
                  <a:srgbClr val="0F6E5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Sales</a:t>
            </a:r>
            <a:r>
              <a:rPr i="0" lang="fr" sz="700" u="none" cap="none" strike="noStrike">
                <a:solidFill>
                  <a:srgbClr val="0F6E5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fr" sz="700">
                <a:solidFill>
                  <a:srgbClr val="0F6E56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700">
              <a:solidFill>
                <a:srgbClr val="0F6E5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F6E5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0F6E5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…le </a:t>
            </a:r>
            <a:r>
              <a:rPr i="0" lang="fr" sz="700" u="none" cap="none" strike="noStrike">
                <a:solidFill>
                  <a:srgbClr val="0F6E5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Customer Success</a:t>
            </a:r>
            <a:r>
              <a:rPr i="0" lang="fr" sz="700" u="none" cap="none" strike="noStrike">
                <a:solidFill>
                  <a:srgbClr val="0F6E5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fr" sz="700">
                <a:solidFill>
                  <a:srgbClr val="0F6E56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i="0" sz="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5131424" y="5170839"/>
            <a:ext cx="502800" cy="160800"/>
          </a:xfrm>
          <a:prstGeom prst="rect">
            <a:avLst/>
          </a:prstGeom>
          <a:solidFill>
            <a:srgbClr val="E1F5EE"/>
          </a:solidFill>
          <a:ln cap="flat" cmpd="sng" w="12700">
            <a:solidFill>
              <a:srgbClr val="0F6E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0700" lIns="90700" spcFirstLastPara="1" rIns="90700" wrap="square" tIns="90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5131424" y="5170839"/>
            <a:ext cx="502800" cy="1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85041"/>
              </a:buClr>
              <a:buSzPts val="600"/>
              <a:buFont typeface="Calibri"/>
              <a:buNone/>
            </a:pPr>
            <a:r>
              <a:rPr b="1" lang="fr" sz="600">
                <a:solidFill>
                  <a:srgbClr val="085041"/>
                </a:solidFill>
                <a:latin typeface="Inter"/>
                <a:ea typeface="Inter"/>
                <a:cs typeface="Inter"/>
                <a:sym typeface="Inter"/>
              </a:rPr>
              <a:t>Chapitre 3</a:t>
            </a:r>
            <a:endParaRPr i="0" sz="6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164547" y="5557890"/>
            <a:ext cx="72309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B68"/>
              </a:buClr>
              <a:buSzPts val="600"/>
              <a:buFont typeface="Calibri"/>
              <a:buNone/>
            </a:pPr>
            <a:r>
              <a:rPr b="1" i="0" lang="fr" sz="800" u="none" cap="none" strike="noStrike">
                <a:solidFill>
                  <a:srgbClr val="6B6B68"/>
                </a:solidFill>
                <a:latin typeface="Inter"/>
                <a:ea typeface="Inter"/>
                <a:cs typeface="Inter"/>
                <a:sym typeface="Inter"/>
              </a:rPr>
              <a:t>DISTRIBUTION &amp; PRICING</a:t>
            </a:r>
            <a:endParaRPr i="0" sz="8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164547" y="5810629"/>
            <a:ext cx="2355600" cy="1920000"/>
          </a:xfrm>
          <a:prstGeom prst="rect">
            <a:avLst/>
          </a:prstGeom>
          <a:solidFill>
            <a:srgbClr val="EEEDFE"/>
          </a:solidFill>
          <a:ln cap="flat" cmpd="sng" w="12700">
            <a:solidFill>
              <a:srgbClr val="534AB7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l" dir="8100000" dist="12700">
              <a:srgbClr val="000000">
                <a:alpha val="5882"/>
              </a:srgbClr>
            </a:outerShdw>
          </a:effectLst>
        </p:spPr>
        <p:txBody>
          <a:bodyPr anchorCtr="0" anchor="ctr" bIns="90700" lIns="90700" spcFirstLastPara="1" rIns="90700" wrap="square" tIns="90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255962" y="5899936"/>
            <a:ext cx="10971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34AB7"/>
              </a:buClr>
              <a:buSzPts val="700"/>
              <a:buFont typeface="Calibri"/>
              <a:buNone/>
            </a:pPr>
            <a:r>
              <a:rPr b="1" i="0" lang="fr" sz="700" u="none" cap="none" strike="noStrike">
                <a:solidFill>
                  <a:srgbClr val="534AB7"/>
                </a:solidFill>
                <a:latin typeface="Inter"/>
                <a:ea typeface="Inter"/>
                <a:cs typeface="Inter"/>
                <a:sym typeface="Inter"/>
              </a:rPr>
              <a:t>06 — Distribution</a:t>
            </a:r>
            <a:endParaRPr i="0" sz="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255962" y="6042827"/>
            <a:ext cx="21726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C3489"/>
              </a:buClr>
              <a:buSzPts val="900"/>
              <a:buFont typeface="Calibri"/>
              <a:buNone/>
            </a:pPr>
            <a:r>
              <a:rPr b="1" i="0" lang="fr" sz="900" u="none" cap="none" strike="noStrike">
                <a:solidFill>
                  <a:srgbClr val="3C3489"/>
                </a:solidFill>
                <a:latin typeface="Inter"/>
                <a:ea typeface="Inter"/>
                <a:cs typeface="Inter"/>
                <a:sym typeface="Inter"/>
              </a:rPr>
              <a:t>Modèle &amp; canaux</a:t>
            </a:r>
            <a:endParaRPr i="0" sz="9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255962" y="6275026"/>
            <a:ext cx="2172600" cy="1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700" u="none" cap="none" strike="noStrike">
                <a:solidFill>
                  <a:srgbClr val="534AB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</a:t>
            </a:r>
            <a:r>
              <a:rPr lang="fr" sz="700">
                <a:solidFill>
                  <a:srgbClr val="534AB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roduct-Led</a:t>
            </a:r>
            <a:r>
              <a:rPr i="0" lang="fr" sz="700" u="none" cap="none" strike="noStrike">
                <a:solidFill>
                  <a:srgbClr val="534AB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, Sales-led ou hybride</a:t>
            </a:r>
            <a:r>
              <a:rPr i="0" lang="fr" sz="700" u="none" cap="none" strike="noStrike">
                <a:solidFill>
                  <a:srgbClr val="534AB7"/>
                </a:solidFill>
                <a:latin typeface="Inter"/>
                <a:ea typeface="Inter"/>
                <a:cs typeface="Inter"/>
                <a:sym typeface="Inter"/>
              </a:rPr>
              <a:t> ?</a:t>
            </a:r>
            <a:endParaRPr i="0" sz="700" u="none" cap="none" strike="noStrike">
              <a:solidFill>
                <a:srgbClr val="534A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534A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534A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534AB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</a:t>
            </a:r>
            <a:r>
              <a:rPr i="0" lang="fr" sz="700" u="none" cap="none" strike="noStrike">
                <a:solidFill>
                  <a:srgbClr val="534AB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anaux d'acquisition prioritaires</a:t>
            </a:r>
            <a:r>
              <a:rPr i="0" lang="fr" sz="700" u="none" cap="none" strike="noStrike">
                <a:solidFill>
                  <a:srgbClr val="534AB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fr" sz="700">
                <a:solidFill>
                  <a:srgbClr val="534AB7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700">
              <a:solidFill>
                <a:srgbClr val="534A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534A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534A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534AB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</a:t>
            </a:r>
            <a:r>
              <a:rPr i="0" lang="fr" sz="700" u="none" cap="none" strike="noStrike">
                <a:solidFill>
                  <a:srgbClr val="534AB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arcours de la découverte à l'achat </a:t>
            </a:r>
            <a:r>
              <a:rPr lang="fr" sz="700">
                <a:solidFill>
                  <a:srgbClr val="534AB7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i="0" sz="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255962" y="7480673"/>
            <a:ext cx="502800" cy="160800"/>
          </a:xfrm>
          <a:prstGeom prst="rect">
            <a:avLst/>
          </a:prstGeom>
          <a:solidFill>
            <a:srgbClr val="EEEDFE"/>
          </a:solidFill>
          <a:ln cap="flat" cmpd="sng" w="12700">
            <a:solidFill>
              <a:srgbClr val="534A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0700" lIns="90700" spcFirstLastPara="1" rIns="90700" wrap="square" tIns="90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255962" y="7480673"/>
            <a:ext cx="502800" cy="1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C3489"/>
              </a:buClr>
              <a:buSzPts val="600"/>
              <a:buFont typeface="Calibri"/>
              <a:buNone/>
            </a:pPr>
            <a:r>
              <a:rPr b="1" lang="fr" sz="600">
                <a:solidFill>
                  <a:srgbClr val="3C3489"/>
                </a:solidFill>
                <a:latin typeface="Inter"/>
                <a:ea typeface="Inter"/>
                <a:cs typeface="Inter"/>
                <a:sym typeface="Inter"/>
              </a:rPr>
              <a:t>Chapitre 4</a:t>
            </a:r>
            <a:endParaRPr i="0" sz="6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2602278" y="5810629"/>
            <a:ext cx="2355600" cy="1920000"/>
          </a:xfrm>
          <a:prstGeom prst="rect">
            <a:avLst/>
          </a:prstGeom>
          <a:solidFill>
            <a:srgbClr val="FAEEDA"/>
          </a:solidFill>
          <a:ln cap="flat" cmpd="sng" w="12700">
            <a:solidFill>
              <a:srgbClr val="854F0B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l" dir="8100000" dist="12700">
              <a:srgbClr val="000000">
                <a:alpha val="5882"/>
              </a:srgbClr>
            </a:outerShdw>
          </a:effectLst>
        </p:spPr>
        <p:txBody>
          <a:bodyPr anchorCtr="0" anchor="ctr" bIns="90700" lIns="90700" spcFirstLastPara="1" rIns="90700" wrap="square" tIns="90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2693693" y="5899936"/>
            <a:ext cx="10971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54F0B"/>
              </a:buClr>
              <a:buSzPts val="700"/>
              <a:buFont typeface="Calibri"/>
              <a:buNone/>
            </a:pPr>
            <a:r>
              <a:rPr b="1" i="0" lang="fr" sz="700" u="none" cap="none" strike="noStrike">
                <a:solidFill>
                  <a:srgbClr val="854F0B"/>
                </a:solidFill>
                <a:latin typeface="Inter"/>
                <a:ea typeface="Inter"/>
                <a:cs typeface="Inter"/>
                <a:sym typeface="Inter"/>
              </a:rPr>
              <a:t>07 — Pricing</a:t>
            </a:r>
            <a:endParaRPr i="0" sz="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2693693" y="6042827"/>
            <a:ext cx="21726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33806"/>
              </a:buClr>
              <a:buSzPts val="900"/>
              <a:buFont typeface="Calibri"/>
              <a:buNone/>
            </a:pPr>
            <a:r>
              <a:rPr b="1" i="0" lang="fr" sz="900" u="none" cap="none" strike="noStrike">
                <a:solidFill>
                  <a:srgbClr val="633806"/>
                </a:solidFill>
                <a:latin typeface="Inter"/>
                <a:ea typeface="Inter"/>
                <a:cs typeface="Inter"/>
                <a:sym typeface="Inter"/>
              </a:rPr>
              <a:t>Modèle tarifaire</a:t>
            </a:r>
            <a:endParaRPr i="0" sz="9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2693693" y="6275026"/>
            <a:ext cx="2172600" cy="1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854F0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</a:t>
            </a:r>
            <a:r>
              <a:rPr i="0" lang="fr" sz="700" u="none" cap="none" strike="noStrike">
                <a:solidFill>
                  <a:srgbClr val="854F0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odèle de pricing retenu</a:t>
            </a:r>
            <a:r>
              <a:rPr i="0" lang="fr" sz="700" u="none" cap="none" strike="noStrike">
                <a:solidFill>
                  <a:srgbClr val="854F0B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fr" sz="700">
                <a:solidFill>
                  <a:srgbClr val="854F0B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700">
              <a:solidFill>
                <a:srgbClr val="854F0B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854F0B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854F0B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854F0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G</a:t>
            </a:r>
            <a:r>
              <a:rPr i="0" lang="fr" sz="700" u="none" cap="none" strike="noStrike">
                <a:solidFill>
                  <a:srgbClr val="854F0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rille d'offres au lancement</a:t>
            </a:r>
            <a:r>
              <a:rPr i="0" lang="fr" sz="700" u="none" cap="none" strike="noStrike">
                <a:solidFill>
                  <a:srgbClr val="854F0B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fr" sz="700">
                <a:solidFill>
                  <a:srgbClr val="854F0B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700">
              <a:solidFill>
                <a:srgbClr val="854F0B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854F0B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854F0B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854F0B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854F0B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854F0B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700" u="none" cap="none" strike="noStrike">
                <a:solidFill>
                  <a:srgbClr val="854F0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Offre de lancement / freemium</a:t>
            </a:r>
            <a:r>
              <a:rPr i="0" lang="fr" sz="700" u="none" cap="none" strike="noStrike">
                <a:solidFill>
                  <a:srgbClr val="854F0B"/>
                </a:solidFill>
                <a:latin typeface="Inter"/>
                <a:ea typeface="Inter"/>
                <a:cs typeface="Inter"/>
                <a:sym typeface="Inter"/>
              </a:rPr>
              <a:t> ?</a:t>
            </a:r>
            <a:endParaRPr i="0" sz="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2693693" y="7480673"/>
            <a:ext cx="502800" cy="160800"/>
          </a:xfrm>
          <a:prstGeom prst="rect">
            <a:avLst/>
          </a:prstGeom>
          <a:solidFill>
            <a:srgbClr val="FAEEDA"/>
          </a:solidFill>
          <a:ln cap="flat" cmpd="sng" w="12700">
            <a:solidFill>
              <a:srgbClr val="854F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0700" lIns="90700" spcFirstLastPara="1" rIns="90700" wrap="square" tIns="90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2693693" y="7480673"/>
            <a:ext cx="502800" cy="1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33806"/>
              </a:buClr>
              <a:buSzPts val="600"/>
              <a:buFont typeface="Calibri"/>
              <a:buNone/>
            </a:pPr>
            <a:r>
              <a:rPr b="1" lang="fr" sz="600">
                <a:solidFill>
                  <a:srgbClr val="633806"/>
                </a:solidFill>
                <a:latin typeface="Inter"/>
                <a:ea typeface="Inter"/>
                <a:cs typeface="Inter"/>
                <a:sym typeface="Inter"/>
              </a:rPr>
              <a:t>Chapitre 5</a:t>
            </a:r>
            <a:endParaRPr i="0" sz="6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5040009" y="5810629"/>
            <a:ext cx="2355600" cy="1920000"/>
          </a:xfrm>
          <a:prstGeom prst="rect">
            <a:avLst/>
          </a:prstGeom>
          <a:solidFill>
            <a:srgbClr val="EEEDFE"/>
          </a:solidFill>
          <a:ln cap="flat" cmpd="sng" w="12700">
            <a:solidFill>
              <a:srgbClr val="534AB7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l" dir="8100000" dist="12700">
              <a:srgbClr val="000000">
                <a:alpha val="5882"/>
              </a:srgbClr>
            </a:outerShdw>
          </a:effectLst>
        </p:spPr>
        <p:txBody>
          <a:bodyPr anchorCtr="0" anchor="ctr" bIns="90700" lIns="90700" spcFirstLastPara="1" rIns="90700" wrap="square" tIns="90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5131424" y="5899936"/>
            <a:ext cx="10971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34AB7"/>
              </a:buClr>
              <a:buSzPts val="700"/>
              <a:buFont typeface="Calibri"/>
              <a:buNone/>
            </a:pPr>
            <a:r>
              <a:rPr b="1" i="0" lang="fr" sz="700" u="none" cap="none" strike="noStrike">
                <a:solidFill>
                  <a:srgbClr val="534AB7"/>
                </a:solidFill>
                <a:latin typeface="Inter"/>
                <a:ea typeface="Inter"/>
                <a:cs typeface="Inter"/>
                <a:sym typeface="Inter"/>
              </a:rPr>
              <a:t>08 — Équipes</a:t>
            </a:r>
            <a:endParaRPr i="0" sz="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5131424" y="6042827"/>
            <a:ext cx="21726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C3489"/>
              </a:buClr>
              <a:buSzPts val="900"/>
              <a:buFont typeface="Calibri"/>
              <a:buNone/>
            </a:pPr>
            <a:r>
              <a:rPr b="1" i="0" lang="fr" sz="900" u="none" cap="none" strike="noStrike">
                <a:solidFill>
                  <a:srgbClr val="3C3489"/>
                </a:solidFill>
                <a:latin typeface="Inter"/>
                <a:ea typeface="Inter"/>
                <a:cs typeface="Inter"/>
                <a:sym typeface="Inter"/>
              </a:rPr>
              <a:t>Rôles &amp; coordination</a:t>
            </a:r>
            <a:endParaRPr i="0" sz="9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5131424" y="6275026"/>
            <a:ext cx="2172600" cy="1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700" u="none" cap="none" strike="noStrike">
                <a:solidFill>
                  <a:srgbClr val="534AB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Produit </a:t>
            </a:r>
            <a:r>
              <a:rPr lang="fr" sz="700">
                <a:solidFill>
                  <a:srgbClr val="534AB7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700">
              <a:solidFill>
                <a:srgbClr val="534A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534A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700" u="none" cap="none" strike="noStrike">
                <a:solidFill>
                  <a:srgbClr val="534AB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Marketing</a:t>
            </a:r>
            <a:r>
              <a:rPr i="0" lang="fr" sz="700" u="none" cap="none" strike="noStrike">
                <a:solidFill>
                  <a:srgbClr val="534AB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fr" sz="700">
                <a:solidFill>
                  <a:srgbClr val="534AB7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700">
              <a:solidFill>
                <a:srgbClr val="534A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534A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700" u="none" cap="none" strike="noStrike">
                <a:solidFill>
                  <a:srgbClr val="534AB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Sales</a:t>
            </a:r>
            <a:r>
              <a:rPr i="0" lang="fr" sz="700" u="none" cap="none" strike="noStrike">
                <a:solidFill>
                  <a:srgbClr val="534AB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fr" sz="700">
                <a:solidFill>
                  <a:srgbClr val="534AB7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700">
              <a:solidFill>
                <a:srgbClr val="534A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534A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700" u="none" cap="none" strike="noStrike">
                <a:solidFill>
                  <a:srgbClr val="534AB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Customer Success</a:t>
            </a:r>
            <a:r>
              <a:rPr lang="fr" sz="700">
                <a:solidFill>
                  <a:srgbClr val="534AB7"/>
                </a:solidFill>
                <a:latin typeface="Inter"/>
                <a:ea typeface="Inter"/>
                <a:cs typeface="Inter"/>
                <a:sym typeface="Inter"/>
              </a:rPr>
              <a:t> :</a:t>
            </a:r>
            <a:endParaRPr i="0" sz="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534A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534AB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Quelles d</a:t>
            </a:r>
            <a:r>
              <a:rPr i="0" lang="fr" sz="700" u="none" cap="none" strike="noStrike">
                <a:solidFill>
                  <a:srgbClr val="534AB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épendances inter-équipes</a:t>
            </a:r>
            <a:r>
              <a:rPr i="0" lang="fr" sz="700" u="none" cap="none" strike="noStrike">
                <a:solidFill>
                  <a:srgbClr val="534AB7"/>
                </a:solidFill>
                <a:latin typeface="Inter"/>
                <a:ea typeface="Inter"/>
                <a:cs typeface="Inter"/>
                <a:sym typeface="Inter"/>
              </a:rPr>
              <a:t> ?</a:t>
            </a:r>
            <a:endParaRPr i="0" sz="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5131424" y="7480673"/>
            <a:ext cx="502800" cy="160800"/>
          </a:xfrm>
          <a:prstGeom prst="rect">
            <a:avLst/>
          </a:prstGeom>
          <a:solidFill>
            <a:srgbClr val="EEEDFE"/>
          </a:solidFill>
          <a:ln cap="flat" cmpd="sng" w="12700">
            <a:solidFill>
              <a:srgbClr val="534A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0700" lIns="90700" spcFirstLastPara="1" rIns="90700" wrap="square" tIns="90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5131424" y="7480673"/>
            <a:ext cx="502800" cy="1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C3489"/>
              </a:buClr>
              <a:buSzPts val="600"/>
              <a:buFont typeface="Calibri"/>
              <a:buNone/>
            </a:pPr>
            <a:r>
              <a:rPr b="1" lang="fr" sz="600">
                <a:solidFill>
                  <a:srgbClr val="3C3489"/>
                </a:solidFill>
                <a:latin typeface="Inter"/>
                <a:ea typeface="Inter"/>
                <a:cs typeface="Inter"/>
                <a:sym typeface="Inter"/>
              </a:rPr>
              <a:t>Chapitre 4</a:t>
            </a:r>
            <a:endParaRPr i="0" sz="6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164547" y="7844302"/>
            <a:ext cx="72309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B6B68"/>
              </a:buClr>
              <a:buSzPts val="600"/>
              <a:buFont typeface="Calibri"/>
              <a:buNone/>
            </a:pPr>
            <a:r>
              <a:rPr b="1" i="0" lang="fr" sz="800" u="none" cap="none" strike="noStrike">
                <a:solidFill>
                  <a:srgbClr val="6B6B68"/>
                </a:solidFill>
                <a:latin typeface="Inter"/>
                <a:ea typeface="Inter"/>
                <a:cs typeface="Inter"/>
                <a:sym typeface="Inter"/>
              </a:rPr>
              <a:t>LANCEMENT &amp; PILOTAGE</a:t>
            </a:r>
            <a:endParaRPr i="0" sz="8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164547" y="8097041"/>
            <a:ext cx="2355600" cy="1920000"/>
          </a:xfrm>
          <a:prstGeom prst="rect">
            <a:avLst/>
          </a:prstGeom>
          <a:solidFill>
            <a:srgbClr val="FAECE7"/>
          </a:solidFill>
          <a:ln cap="flat" cmpd="sng" w="12700">
            <a:solidFill>
              <a:srgbClr val="993C1D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l" dir="8100000" dist="12700">
              <a:srgbClr val="000000">
                <a:alpha val="5882"/>
              </a:srgbClr>
            </a:outerShdw>
          </a:effectLst>
        </p:spPr>
        <p:txBody>
          <a:bodyPr anchorCtr="0" anchor="ctr" bIns="90700" lIns="90700" spcFirstLastPara="1" rIns="90700" wrap="square" tIns="90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255962" y="8186348"/>
            <a:ext cx="10971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93C1D"/>
              </a:buClr>
              <a:buSzPts val="700"/>
              <a:buFont typeface="Calibri"/>
              <a:buNone/>
            </a:pPr>
            <a:r>
              <a:rPr b="1" i="0" lang="fr" sz="700" u="none" cap="none" strike="noStrike">
                <a:solidFill>
                  <a:srgbClr val="993C1D"/>
                </a:solidFill>
                <a:latin typeface="Inter"/>
                <a:ea typeface="Inter"/>
                <a:cs typeface="Inter"/>
                <a:sym typeface="Inter"/>
              </a:rPr>
              <a:t>09 — Lancement</a:t>
            </a:r>
            <a:endParaRPr i="0" sz="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255962" y="8329240"/>
            <a:ext cx="21726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12B13"/>
              </a:buClr>
              <a:buSzPts val="900"/>
              <a:buFont typeface="Calibri"/>
              <a:buNone/>
            </a:pPr>
            <a:r>
              <a:rPr b="1" i="0" lang="fr" sz="900" u="none" cap="none" strike="noStrike">
                <a:solidFill>
                  <a:srgbClr val="712B13"/>
                </a:solidFill>
                <a:latin typeface="Inter"/>
                <a:ea typeface="Inter"/>
                <a:cs typeface="Inter"/>
                <a:sym typeface="Inter"/>
              </a:rPr>
              <a:t>Stratégie &amp; roadmap</a:t>
            </a:r>
            <a:endParaRPr i="0" sz="9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255962" y="8561439"/>
            <a:ext cx="2172600" cy="1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993C1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</a:t>
            </a:r>
            <a:r>
              <a:rPr i="0" lang="fr" sz="700" u="none" cap="none" strike="noStrike">
                <a:solidFill>
                  <a:srgbClr val="993C1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ré </a:t>
            </a:r>
            <a:r>
              <a:rPr lang="fr" sz="700">
                <a:solidFill>
                  <a:srgbClr val="993C1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lancement </a:t>
            </a:r>
            <a:r>
              <a:rPr lang="fr" sz="700">
                <a:solidFill>
                  <a:srgbClr val="993C1D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700">
              <a:solidFill>
                <a:srgbClr val="993C1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993C1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993C1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Jour J</a:t>
            </a:r>
            <a:r>
              <a:rPr lang="fr" sz="700">
                <a:solidFill>
                  <a:srgbClr val="993C1D"/>
                </a:solidFill>
                <a:latin typeface="Inter"/>
                <a:ea typeface="Inter"/>
                <a:cs typeface="Inter"/>
                <a:sym typeface="Inter"/>
              </a:rPr>
              <a:t> :</a:t>
            </a:r>
            <a:endParaRPr sz="700">
              <a:solidFill>
                <a:srgbClr val="993C1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993C1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993C1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</a:t>
            </a:r>
            <a:r>
              <a:rPr i="0" lang="fr" sz="700" u="none" cap="none" strike="noStrike">
                <a:solidFill>
                  <a:srgbClr val="993C1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ost-la</a:t>
            </a:r>
            <a:r>
              <a:rPr lang="fr" sz="700">
                <a:solidFill>
                  <a:srgbClr val="993C1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ncement</a:t>
            </a:r>
            <a:r>
              <a:rPr lang="fr" sz="700">
                <a:solidFill>
                  <a:srgbClr val="993C1D"/>
                </a:solidFill>
                <a:latin typeface="Inter"/>
                <a:ea typeface="Inter"/>
                <a:cs typeface="Inter"/>
                <a:sym typeface="Inter"/>
              </a:rPr>
              <a:t> :</a:t>
            </a:r>
            <a:endParaRPr sz="700">
              <a:solidFill>
                <a:srgbClr val="993C1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993C1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993C1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J</a:t>
            </a:r>
            <a:r>
              <a:rPr i="0" lang="fr" sz="700" u="none" cap="none" strike="noStrike">
                <a:solidFill>
                  <a:srgbClr val="993C1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alons critiques</a:t>
            </a:r>
            <a:r>
              <a:rPr i="0" lang="fr" sz="700" u="none" cap="none" strike="noStrike">
                <a:solidFill>
                  <a:srgbClr val="993C1D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fr" sz="700">
                <a:solidFill>
                  <a:srgbClr val="993C1D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i="0" sz="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255962" y="9767086"/>
            <a:ext cx="502800" cy="160800"/>
          </a:xfrm>
          <a:prstGeom prst="rect">
            <a:avLst/>
          </a:prstGeom>
          <a:solidFill>
            <a:srgbClr val="FAECE7"/>
          </a:solidFill>
          <a:ln cap="flat" cmpd="sng" w="12700">
            <a:solidFill>
              <a:srgbClr val="993C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0700" lIns="90700" spcFirstLastPara="1" rIns="90700" wrap="square" tIns="90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255962" y="9767086"/>
            <a:ext cx="502800" cy="1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12B13"/>
              </a:buClr>
              <a:buSzPts val="600"/>
              <a:buFont typeface="Calibri"/>
              <a:buNone/>
            </a:pPr>
            <a:r>
              <a:rPr b="1" lang="fr" sz="600">
                <a:solidFill>
                  <a:srgbClr val="712B13"/>
                </a:solidFill>
                <a:latin typeface="Inter"/>
                <a:ea typeface="Inter"/>
                <a:cs typeface="Inter"/>
                <a:sym typeface="Inter"/>
              </a:rPr>
              <a:t>Chapitre 6</a:t>
            </a:r>
            <a:endParaRPr i="0" sz="6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2602278" y="8097041"/>
            <a:ext cx="2355600" cy="1920000"/>
          </a:xfrm>
          <a:prstGeom prst="rect">
            <a:avLst/>
          </a:prstGeom>
          <a:solidFill>
            <a:srgbClr val="FAECE7"/>
          </a:solidFill>
          <a:ln cap="flat" cmpd="sng" w="12700">
            <a:solidFill>
              <a:srgbClr val="993C1D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l" dir="8100000" dist="12700">
              <a:srgbClr val="000000">
                <a:alpha val="5882"/>
              </a:srgbClr>
            </a:outerShdw>
          </a:effectLst>
        </p:spPr>
        <p:txBody>
          <a:bodyPr anchorCtr="0" anchor="ctr" bIns="90700" lIns="90700" spcFirstLastPara="1" rIns="90700" wrap="square" tIns="90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2693693" y="8186348"/>
            <a:ext cx="10971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6D11"/>
              </a:buClr>
              <a:buSzPts val="700"/>
              <a:buFont typeface="Calibri"/>
              <a:buNone/>
            </a:pPr>
            <a:r>
              <a:rPr b="1" i="0" lang="fr" sz="700" u="none" cap="none" strike="noStrike">
                <a:solidFill>
                  <a:srgbClr val="993C1D"/>
                </a:solidFill>
                <a:latin typeface="Inter"/>
                <a:ea typeface="Inter"/>
                <a:cs typeface="Inter"/>
                <a:sym typeface="Inter"/>
              </a:rPr>
              <a:t>10 — Métriques</a:t>
            </a:r>
            <a:endParaRPr i="0" sz="700" u="none" cap="none" strike="noStrike">
              <a:solidFill>
                <a:srgbClr val="993C1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2693693" y="8329240"/>
            <a:ext cx="21726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7500A"/>
              </a:buClr>
              <a:buSzPts val="900"/>
              <a:buFont typeface="Calibri"/>
              <a:buNone/>
            </a:pPr>
            <a:r>
              <a:rPr b="1" i="0" lang="fr" sz="900" u="none" cap="none" strike="noStrike">
                <a:solidFill>
                  <a:srgbClr val="712B13"/>
                </a:solidFill>
                <a:latin typeface="Inter"/>
                <a:ea typeface="Inter"/>
                <a:cs typeface="Inter"/>
                <a:sym typeface="Inter"/>
              </a:rPr>
              <a:t>KPIs &amp; north star</a:t>
            </a:r>
            <a:endParaRPr i="0" sz="900" u="none" cap="none" strike="noStrike">
              <a:solidFill>
                <a:srgbClr val="712B1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2693693" y="8561439"/>
            <a:ext cx="2172600" cy="1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993C1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KPI principal </a:t>
            </a:r>
            <a:r>
              <a:rPr lang="fr" sz="700">
                <a:solidFill>
                  <a:srgbClr val="993C1D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700">
              <a:solidFill>
                <a:srgbClr val="993C1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993C1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700" u="none" cap="none" strike="noStrike">
                <a:solidFill>
                  <a:srgbClr val="993C1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KPIs </a:t>
            </a:r>
            <a:r>
              <a:rPr lang="fr" sz="700">
                <a:solidFill>
                  <a:srgbClr val="993C1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satellites</a:t>
            </a:r>
            <a:r>
              <a:rPr lang="fr" sz="700">
                <a:solidFill>
                  <a:srgbClr val="993C1D"/>
                </a:solidFill>
                <a:latin typeface="Inter"/>
                <a:ea typeface="Inter"/>
                <a:cs typeface="Inter"/>
                <a:sym typeface="Inter"/>
              </a:rPr>
              <a:t> :</a:t>
            </a:r>
            <a:endParaRPr i="0" sz="700" u="none" cap="none" strike="noStrike">
              <a:solidFill>
                <a:srgbClr val="993C1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993C1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993C1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</a:t>
            </a:r>
            <a:r>
              <a:rPr i="0" lang="fr" sz="700" u="none" cap="none" strike="noStrike">
                <a:solidFill>
                  <a:srgbClr val="993C1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ignaux de succès à J+30</a:t>
            </a:r>
            <a:r>
              <a:rPr i="0" lang="fr" sz="700" u="none" cap="none" strike="noStrike">
                <a:solidFill>
                  <a:srgbClr val="993C1D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fr" sz="700">
                <a:solidFill>
                  <a:srgbClr val="993C1D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700">
              <a:solidFill>
                <a:srgbClr val="993C1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993C1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993C1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… à </a:t>
            </a:r>
            <a:r>
              <a:rPr i="0" lang="fr" sz="700" u="none" cap="none" strike="noStrike">
                <a:solidFill>
                  <a:srgbClr val="993C1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J+60</a:t>
            </a:r>
            <a:r>
              <a:rPr i="0" lang="fr" sz="700" u="none" cap="none" strike="noStrike">
                <a:solidFill>
                  <a:srgbClr val="993C1D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fr" sz="700">
                <a:solidFill>
                  <a:srgbClr val="993C1D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700">
              <a:solidFill>
                <a:srgbClr val="993C1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993C1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993C1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… à </a:t>
            </a:r>
            <a:r>
              <a:rPr i="0" lang="fr" sz="700" u="none" cap="none" strike="noStrike">
                <a:solidFill>
                  <a:srgbClr val="993C1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J+90</a:t>
            </a:r>
            <a:r>
              <a:rPr i="0" lang="fr" sz="700" u="none" cap="none" strike="noStrike">
                <a:solidFill>
                  <a:srgbClr val="993C1D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fr" sz="700">
                <a:solidFill>
                  <a:srgbClr val="993C1D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i="0" sz="700" u="none" cap="none" strike="noStrike">
              <a:solidFill>
                <a:srgbClr val="993C1D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2693693" y="9767086"/>
            <a:ext cx="502800" cy="160800"/>
          </a:xfrm>
          <a:prstGeom prst="rect">
            <a:avLst/>
          </a:prstGeom>
          <a:solidFill>
            <a:srgbClr val="FAECE7"/>
          </a:solidFill>
          <a:ln cap="flat" cmpd="sng" w="12700">
            <a:solidFill>
              <a:srgbClr val="993C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0700" lIns="90700" spcFirstLastPara="1" rIns="90700" wrap="square" tIns="90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2693680" y="9764821"/>
            <a:ext cx="502800" cy="1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7500A"/>
              </a:buClr>
              <a:buSzPts val="600"/>
              <a:buFont typeface="Calibri"/>
              <a:buNone/>
            </a:pPr>
            <a:r>
              <a:rPr b="1" lang="fr" sz="600">
                <a:solidFill>
                  <a:srgbClr val="712B13"/>
                </a:solidFill>
                <a:latin typeface="Inter"/>
                <a:ea typeface="Inter"/>
                <a:cs typeface="Inter"/>
                <a:sym typeface="Inter"/>
              </a:rPr>
              <a:t>Chapitre 6</a:t>
            </a:r>
            <a:endParaRPr i="0" sz="600" u="none" cap="none" strike="noStrike">
              <a:solidFill>
                <a:srgbClr val="712B1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5040009" y="8097041"/>
            <a:ext cx="2355600" cy="1920000"/>
          </a:xfrm>
          <a:prstGeom prst="rect">
            <a:avLst/>
          </a:prstGeom>
          <a:solidFill>
            <a:srgbClr val="F1EFE8"/>
          </a:solidFill>
          <a:ln cap="flat" cmpd="sng" w="12700">
            <a:solidFill>
              <a:srgbClr val="5F5E5A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l" dir="8100000" dist="12700">
              <a:srgbClr val="000000">
                <a:alpha val="5882"/>
              </a:srgbClr>
            </a:outerShdw>
          </a:effectLst>
        </p:spPr>
        <p:txBody>
          <a:bodyPr anchorCtr="0" anchor="ctr" bIns="90700" lIns="90700" spcFirstLastPara="1" rIns="90700" wrap="square" tIns="90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5131424" y="8186348"/>
            <a:ext cx="10971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F5E5A"/>
              </a:buClr>
              <a:buSzPts val="700"/>
              <a:buFont typeface="Calibri"/>
              <a:buNone/>
            </a:pPr>
            <a:r>
              <a:rPr b="1" i="0" lang="fr" sz="700" u="none" cap="none" strike="noStrike">
                <a:solidFill>
                  <a:srgbClr val="5F5E5A"/>
                </a:solidFill>
                <a:latin typeface="Inter"/>
                <a:ea typeface="Inter"/>
                <a:cs typeface="Inter"/>
                <a:sym typeface="Inter"/>
              </a:rPr>
              <a:t>11 — Risques</a:t>
            </a:r>
            <a:endParaRPr i="0" sz="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5131424" y="8329240"/>
            <a:ext cx="21726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44441"/>
              </a:buClr>
              <a:buSzPts val="900"/>
              <a:buFont typeface="Calibri"/>
              <a:buNone/>
            </a:pPr>
            <a:r>
              <a:rPr b="1" i="0" lang="fr" sz="900" u="none" cap="none" strike="noStrike">
                <a:solidFill>
                  <a:srgbClr val="444441"/>
                </a:solidFill>
                <a:latin typeface="Inter"/>
                <a:ea typeface="Inter"/>
                <a:cs typeface="Inter"/>
                <a:sym typeface="Inter"/>
              </a:rPr>
              <a:t>Hypothèses &amp; risques</a:t>
            </a:r>
            <a:endParaRPr i="0" sz="9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5131424" y="8561439"/>
            <a:ext cx="2172600" cy="1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700" u="none" cap="none" strike="noStrike">
                <a:solidFill>
                  <a:srgbClr val="5F5E5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Quelles hypothèses fait-on </a:t>
            </a:r>
            <a:r>
              <a:rPr i="0" lang="fr" sz="700" u="none" cap="none" strike="noStrike">
                <a:solidFill>
                  <a:srgbClr val="5F5E5A"/>
                </a:solidFill>
                <a:latin typeface="Inter"/>
                <a:ea typeface="Inter"/>
                <a:cs typeface="Inter"/>
                <a:sym typeface="Inter"/>
              </a:rPr>
              <a:t>?</a:t>
            </a:r>
            <a:endParaRPr i="0" sz="700" u="none" cap="none" strike="noStrike">
              <a:solidFill>
                <a:srgbClr val="5F5E5A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5F5E5A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5F5E5A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700" u="none" cap="none" strike="noStrike">
                <a:solidFill>
                  <a:srgbClr val="5F5E5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Quels risques assume-t-on ?</a:t>
            </a:r>
            <a:endParaRPr i="0" sz="700" u="none" cap="none" strike="noStrike">
              <a:solidFill>
                <a:srgbClr val="5F5E5A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5F5E5A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5F5E5A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5F5E5A"/>
                </a:solidFill>
                <a:latin typeface="Inter"/>
                <a:ea typeface="Inter"/>
                <a:cs typeface="Inter"/>
                <a:sym typeface="Inter"/>
              </a:rPr>
              <a:t>C</a:t>
            </a:r>
            <a:r>
              <a:rPr i="0" lang="fr" sz="700" u="none" cap="none" strike="noStrike">
                <a:solidFill>
                  <a:srgbClr val="5F5E5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ontraintes techniques ou légales</a:t>
            </a:r>
            <a:r>
              <a:rPr i="0" lang="fr" sz="700" u="none" cap="none" strike="noStrike">
                <a:solidFill>
                  <a:srgbClr val="5F5E5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fr" sz="700">
                <a:solidFill>
                  <a:srgbClr val="5F5E5A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i="0" sz="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5131424" y="9767086"/>
            <a:ext cx="502800" cy="160800"/>
          </a:xfrm>
          <a:prstGeom prst="rect">
            <a:avLst/>
          </a:prstGeom>
          <a:solidFill>
            <a:srgbClr val="F1EFE8"/>
          </a:solidFill>
          <a:ln cap="flat" cmpd="sng" w="12700">
            <a:solidFill>
              <a:srgbClr val="5F5E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0700" lIns="90700" spcFirstLastPara="1" rIns="90700" wrap="square" tIns="90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5131424" y="9767086"/>
            <a:ext cx="502800" cy="1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44441"/>
              </a:buClr>
              <a:buSzPts val="600"/>
              <a:buFont typeface="Calibri"/>
              <a:buNone/>
            </a:pPr>
            <a:r>
              <a:rPr b="1" i="0" lang="fr" sz="600" u="none" cap="none" strike="noStrike">
                <a:solidFill>
                  <a:srgbClr val="444441"/>
                </a:solidFill>
                <a:latin typeface="Inter"/>
                <a:ea typeface="Inter"/>
                <a:cs typeface="Inter"/>
                <a:sym typeface="Inter"/>
              </a:rPr>
              <a:t>Fil rouge</a:t>
            </a:r>
            <a:endParaRPr i="0" sz="6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0" y="10182413"/>
            <a:ext cx="7560000" cy="250200"/>
          </a:xfrm>
          <a:prstGeom prst="rect">
            <a:avLst/>
          </a:prstGeom>
          <a:solidFill>
            <a:srgbClr val="D3D1C7"/>
          </a:solidFill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0700" lIns="90700" spcFirstLastPara="1" rIns="90700" wrap="square" tIns="90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274245" y="10182413"/>
            <a:ext cx="70116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F5E5A"/>
              </a:buClr>
              <a:buSzPts val="600"/>
              <a:buFont typeface="Calibri"/>
              <a:buNone/>
            </a:pPr>
            <a:r>
              <a:rPr lang="fr" sz="600">
                <a:solidFill>
                  <a:srgbClr val="5F5E5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Modèle de </a:t>
            </a:r>
            <a:r>
              <a:rPr i="0" lang="fr" sz="600" u="none" cap="none" strike="noStrike">
                <a:solidFill>
                  <a:srgbClr val="5F5E5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GTM Canvas — Coordonnez une stratégie go-to-market </a:t>
            </a:r>
            <a:r>
              <a:rPr lang="fr" sz="600">
                <a:solidFill>
                  <a:srgbClr val="5F5E5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— OpenClassrooms</a:t>
            </a:r>
            <a:endParaRPr i="0" sz="600" u="none" cap="none" strike="noStrike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